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93" r:id="rId4"/>
    <p:sldId id="294" r:id="rId5"/>
    <p:sldId id="260" r:id="rId6"/>
    <p:sldId id="281" r:id="rId7"/>
    <p:sldId id="282" r:id="rId8"/>
    <p:sldId id="283" r:id="rId9"/>
    <p:sldId id="274" r:id="rId10"/>
    <p:sldId id="257" r:id="rId11"/>
    <p:sldId id="295" r:id="rId12"/>
    <p:sldId id="262" r:id="rId13"/>
    <p:sldId id="284" r:id="rId14"/>
    <p:sldId id="286" r:id="rId15"/>
    <p:sldId id="285" r:id="rId16"/>
    <p:sldId id="287" r:id="rId17"/>
    <p:sldId id="266" r:id="rId18"/>
    <p:sldId id="275" r:id="rId19"/>
    <p:sldId id="263" r:id="rId20"/>
    <p:sldId id="264" r:id="rId21"/>
    <p:sldId id="277" r:id="rId22"/>
    <p:sldId id="292" r:id="rId23"/>
    <p:sldId id="291" r:id="rId24"/>
    <p:sldId id="296" r:id="rId25"/>
    <p:sldId id="297" r:id="rId26"/>
    <p:sldId id="267" r:id="rId27"/>
    <p:sldId id="268" r:id="rId28"/>
    <p:sldId id="288" r:id="rId29"/>
    <p:sldId id="290" r:id="rId30"/>
    <p:sldId id="289" r:id="rId31"/>
    <p:sldId id="276" r:id="rId32"/>
    <p:sldId id="280" r:id="rId33"/>
    <p:sldId id="279" r:id="rId34"/>
    <p:sldId id="298" r:id="rId35"/>
    <p:sldId id="278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C32"/>
    <a:srgbClr val="FFFF99"/>
    <a:srgbClr val="F4C20C"/>
    <a:srgbClr val="FB7405"/>
    <a:srgbClr val="EDF3A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0000">
              <a:srgbClr val="EDF3A3"/>
            </a:gs>
            <a:gs pos="100000">
              <a:srgbClr val="F4C20C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\Desktop\el city\logo5 logot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0"/>
            <a:ext cx="6407150" cy="20699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48006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NEW  LIGHT  TECHNOLOGIES</a:t>
            </a:r>
            <a:endParaRPr lang="ru-RU" sz="2000" b="1" spc="3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\Desktop\el city\Baronello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3877314" cy="5486399"/>
          </a:xfrm>
          <a:prstGeom prst="rect">
            <a:avLst/>
          </a:prstGeom>
          <a:noFill/>
        </p:spPr>
      </p:pic>
      <p:pic>
        <p:nvPicPr>
          <p:cNvPr id="1027" name="Picture 3" descr="C:\Users\Макс\Desktop\el city\Zen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85800"/>
            <a:ext cx="3877045" cy="5486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\Desktop\el city\анимация8 nov_rtq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16" y="368046"/>
            <a:ext cx="4263430" cy="6032754"/>
          </a:xfrm>
          <a:prstGeom prst="rect">
            <a:avLst/>
          </a:prstGeom>
          <a:noFill/>
        </p:spPr>
      </p:pic>
      <p:pic>
        <p:nvPicPr>
          <p:cNvPr id="1027" name="Picture 3" descr="C:\Users\Макс\Desktop\el city\照片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544" y="381000"/>
            <a:ext cx="4505056" cy="601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кс\Desktop\el city\Bacard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00" y="0"/>
            <a:ext cx="91854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\Desktop\el city\Beck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4735566" cy="6781799"/>
          </a:xfrm>
          <a:prstGeom prst="rect">
            <a:avLst/>
          </a:prstGeom>
          <a:noFill/>
        </p:spPr>
      </p:pic>
      <p:pic>
        <p:nvPicPr>
          <p:cNvPr id="1027" name="Picture 3" descr="C:\Users\Макс\Desktop\el city\adv0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01097"/>
            <a:ext cx="4495800" cy="6356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\Desktop\el city\demo2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28800"/>
            <a:ext cx="904113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кс\Desktop\el city\EL_Panels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6" y="28576"/>
            <a:ext cx="6829424" cy="6829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\Desktop\el city\panel_anim_bi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81" y="-1630"/>
            <a:ext cx="4781281" cy="6859630"/>
          </a:xfrm>
          <a:prstGeom prst="rect">
            <a:avLst/>
          </a:prstGeom>
          <a:noFill/>
        </p:spPr>
      </p:pic>
      <p:pic>
        <p:nvPicPr>
          <p:cNvPr id="4099" name="Picture 3" descr="C:\Users\Макс\Desktop\el city\201261624269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931" y="914400"/>
            <a:ext cx="4503469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\Desktop\el city\балти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399"/>
            <a:ext cx="9144000" cy="4893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\Desktop\el city\efe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0" y="232492"/>
            <a:ext cx="9155880" cy="6473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кс\Desktop\el city\PT_Poster_[TequilaSunrise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43872"/>
            <a:ext cx="3962400" cy="5604528"/>
          </a:xfrm>
          <a:prstGeom prst="rect">
            <a:avLst/>
          </a:prstGeom>
          <a:noFill/>
        </p:spPr>
      </p:pic>
      <p:pic>
        <p:nvPicPr>
          <p:cNvPr id="3075" name="Picture 3" descr="C:\Users\Макс\Desktop\el city\PT_Poster_[TequilaSunrise]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3874"/>
            <a:ext cx="3962400" cy="560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акс\Desktop\el city\logo5 logotype white.png"/>
          <p:cNvPicPr>
            <a:picLocks noChangeAspect="1" noChangeArrowheads="1"/>
          </p:cNvPicPr>
          <p:nvPr/>
        </p:nvPicPr>
        <p:blipFill>
          <a:blip r:embed="rId2" cstate="print"/>
          <a:srcRect l="24368" b="30730"/>
          <a:stretch>
            <a:fillRect/>
          </a:stretch>
        </p:blipFill>
        <p:spPr bwMode="auto">
          <a:xfrm>
            <a:off x="228600" y="-762000"/>
            <a:ext cx="9455151" cy="27976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1981200"/>
            <a:ext cx="7848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технологии 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– это новый виток в рекламе и оформлении продукции, товаров и услуг, увеличивающий интерес к ним со стороны потенциального покупателя.</a:t>
            </a:r>
          </a:p>
          <a:p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Наша компания предлагает совершенно новый продукт на рынке рекламы – ЖИВЫЕ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панели, отличающиеся от известной «</a:t>
            </a:r>
            <a:r>
              <a:rPr lang="ru-RU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светобумаги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» наличием </a:t>
            </a:r>
            <a:r>
              <a:rPr lang="ru-RU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запрограмированной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анимации с возможностью размещения на ней до 24 элементов, </a:t>
            </a:r>
            <a:r>
              <a:rPr lang="ru-RU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включащихся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в заложенной последовательности и динамике.</a:t>
            </a:r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33600"/>
            <a:ext cx="228600" cy="3505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\Desktop\el city\bur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00287"/>
            <a:ext cx="2895600" cy="5515954"/>
          </a:xfrm>
          <a:prstGeom prst="rect">
            <a:avLst/>
          </a:prstGeom>
          <a:noFill/>
        </p:spPr>
      </p:pic>
      <p:pic>
        <p:nvPicPr>
          <p:cNvPr id="4100" name="Picture 4" descr="C:\Users\Макс\Desktop\el city\el-sign-remymartin-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82487"/>
            <a:ext cx="4267200" cy="5565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кс\Desktop\el city\Ic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314612" cy="5943600"/>
          </a:xfrm>
          <a:prstGeom prst="rect">
            <a:avLst/>
          </a:prstGeom>
          <a:noFill/>
        </p:spPr>
      </p:pic>
      <p:pic>
        <p:nvPicPr>
          <p:cNvPr id="7171" name="Picture 3" descr="C:\Users\Макс\Desktop\el city\vodka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3399"/>
            <a:ext cx="4114800" cy="5820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кс\Desktop\el city\20071302232187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6948128"/>
          </a:xfrm>
          <a:prstGeom prst="rect">
            <a:avLst/>
          </a:prstGeom>
          <a:noFill/>
        </p:spPr>
      </p:pic>
      <p:pic>
        <p:nvPicPr>
          <p:cNvPr id="9219" name="Picture 3" descr="C:\Users\Макс\Desktop\el city\Max_BlackCap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</p:spPr>
      </p:pic>
      <p:pic>
        <p:nvPicPr>
          <p:cNvPr id="9220" name="Picture 4" descr="C:\Users\Макс\Desktop\el city\Max_BlackT-shirt.gif"/>
          <p:cNvPicPr>
            <a:picLocks noChangeAspect="1" noChangeArrowheads="1" noCrop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кс\Desktop\el city\3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41"/>
            <a:ext cx="9144000" cy="6772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\Desktop\el city\PART_1383126234784(1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599"/>
            <a:ext cx="8610600" cy="6457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кс\Desktop\el city\Pirog_Kapusta-naturmort 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467600" cy="631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\Desktop\el city\Klassika_prin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422" y="381000"/>
            <a:ext cx="4351178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\Desktop\el city\Ral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32853"/>
            <a:ext cx="5334000" cy="5363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\Desktop\el city\14-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86800" cy="6797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\Desktop\el city\1163748538071398_p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акс\Desktop\el city\logo5 logotype white.png"/>
          <p:cNvPicPr>
            <a:picLocks noChangeAspect="1" noChangeArrowheads="1"/>
          </p:cNvPicPr>
          <p:nvPr/>
        </p:nvPicPr>
        <p:blipFill>
          <a:blip r:embed="rId2" cstate="print"/>
          <a:srcRect l="24368" b="30730"/>
          <a:stretch>
            <a:fillRect/>
          </a:stretch>
        </p:blipFill>
        <p:spPr bwMode="auto">
          <a:xfrm>
            <a:off x="152400" y="-838200"/>
            <a:ext cx="9455151" cy="27976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1981200"/>
            <a:ext cx="7848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Живые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технологии 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способны на ином уровне привлечь внимание конечного пользователя и оставить незабываемые ощущения от анимированной картинки</a:t>
            </a:r>
          </a:p>
          <a:p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СФЕРЫ ПРИМЕНЕНИЯ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Рекламные баннеры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любых форм и форматов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Оформление стоек, витрин и вывесок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Использование на транспорте (кузов, стекло)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POS – 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продукция (футболки, пепельницы, </a:t>
            </a:r>
            <a:r>
              <a:rPr lang="ru-RU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буклетницы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диспенсеры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воблеры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и другие </a:t>
            </a:r>
            <a:r>
              <a:rPr lang="ru-RU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промо-материалы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33600"/>
            <a:ext cx="228600" cy="342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кс\Desktop\el city\demo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09600"/>
            <a:ext cx="4048126" cy="5781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\Desktop\el city\Gillett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9069"/>
            <a:ext cx="5562600" cy="6480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кс\Desktop\el city\samsung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3505200" cy="5846674"/>
          </a:xfrm>
          <a:prstGeom prst="rect">
            <a:avLst/>
          </a:prstGeom>
          <a:noFill/>
        </p:spPr>
      </p:pic>
      <p:pic>
        <p:nvPicPr>
          <p:cNvPr id="8195" name="Picture 3" descr="C:\Users\Макс\Desktop\el city\son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09600"/>
            <a:ext cx="4495800" cy="5824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кс\Desktop\el city\сочи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FFFF99"/>
              </a:gs>
              <a:gs pos="100000">
                <a:srgbClr val="F6CC3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Макс\Desktop\el city\logo5 logot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038600" cy="13047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3810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Успешное применение нашей продукции в рекламных целях иностранными компаниями: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286" y="5715000"/>
            <a:ext cx="8657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ЭФФЕКТИВНОСТЬ «ЖИВОЙ» </a:t>
            </a:r>
            <a:r>
              <a:rPr lang="en-US" sz="2000" b="1" dirty="0" smtClean="0"/>
              <a:t>EL-</a:t>
            </a:r>
            <a:r>
              <a:rPr lang="ru-RU" sz="2000" b="1" dirty="0" smtClean="0"/>
              <a:t>БУМАГИ ДОКАЗАНА НА РЕАЛЬНЫХ ДАННЫХ</a:t>
            </a:r>
          </a:p>
          <a:p>
            <a:pPr algn="ctr"/>
            <a:r>
              <a:rPr lang="ru-RU" sz="2000" b="1" dirty="0" smtClean="0"/>
              <a:t>И ПРОДОЛЖАЕТ НАБИРАТЬ ОБОРОТЫ ВО ВСЕМ МИРЕ</a:t>
            </a:r>
            <a:endParaRPr lang="ru-RU" sz="2000" b="1" dirty="0"/>
          </a:p>
        </p:txBody>
      </p:sp>
      <p:pic>
        <p:nvPicPr>
          <p:cNvPr id="1028" name="Picture 4" descr="C:\Users\Макс\Desktop\el city\сайт\клиенты международка.jpg"/>
          <p:cNvPicPr>
            <a:picLocks noChangeAspect="1" noChangeArrowheads="1"/>
          </p:cNvPicPr>
          <p:nvPr/>
        </p:nvPicPr>
        <p:blipFill>
          <a:blip r:embed="rId3" cstate="print"/>
          <a:srcRect l="6569" t="40319" r="6569" b="14322"/>
          <a:stretch>
            <a:fillRect/>
          </a:stretch>
        </p:blipFill>
        <p:spPr bwMode="auto">
          <a:xfrm>
            <a:off x="0" y="1676400"/>
            <a:ext cx="9067800" cy="3429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кс\Desktop\el city\logo5 logot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038600" cy="1304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7400" y="37338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КОНТАКТЫ</a:t>
            </a:r>
          </a:p>
          <a:p>
            <a:endParaRPr lang="ru-RU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Максим Дорофеев  </a:t>
            </a:r>
            <a:endParaRPr lang="en-US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+7 499 343 40 88</a:t>
            </a:r>
          </a:p>
          <a:p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Директор по продажам</a:t>
            </a: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info@elrf.ru</a:t>
            </a:r>
            <a:endParaRPr lang="ru-RU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www.elrf.ru</a:t>
            </a:r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295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ЧТО ТАКОЕ ЖИВАЯ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ПАНЕЛЬ? 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47800"/>
            <a:ext cx="228600" cy="4114800"/>
          </a:xfrm>
          <a:prstGeom prst="rect">
            <a:avLst/>
          </a:prstGeom>
          <a:solidFill>
            <a:srgbClr val="FB7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0400" y="2057400"/>
            <a:ext cx="2286001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Серебряный </a:t>
            </a:r>
            <a:r>
              <a:rPr kumimoji="1" lang="ru-RU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электрод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0" y="259080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Диэлектрический слой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6976" y="3129075"/>
            <a:ext cx="369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Электролюминесцентный слой</a:t>
            </a:r>
            <a:r>
              <a:rPr kumimoji="1" lang="en-GB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  <a:ea typeface="宋体" pitchFamily="2" charset="-122"/>
              </a:rPr>
              <a:t> 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9997" y="3665055"/>
            <a:ext cx="4108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Токопроводящая прозрачная </a:t>
            </a:r>
            <a:r>
              <a:rPr kumimoji="1" lang="ru-RU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пленка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67200" y="4038600"/>
            <a:ext cx="2932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Токопроводящая </a:t>
            </a:r>
            <a:r>
              <a:rPr kumimoji="1" lang="ru-RU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шина с микросхемой</a:t>
            </a:r>
            <a:r>
              <a:rPr kumimoji="1" lang="en-GB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  <a:ea typeface="宋体" pitchFamily="2" charset="-122"/>
              </a:rPr>
              <a:t> </a:t>
            </a:r>
            <a:r>
              <a:rPr kumimoji="1" lang="en-US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  <a:ea typeface="宋体" pitchFamily="2" charset="-122"/>
              </a:rPr>
              <a:t>(SLIP </a:t>
            </a:r>
            <a:r>
              <a:rPr kumimoji="1" lang="ru-RU" altLang="zh-CN" sz="1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  <a:ea typeface="宋体" pitchFamily="2" charset="-122"/>
              </a:rPr>
              <a:t>система)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62400" y="5257800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zh-CN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Tahoma" pitchFamily="34" charset="0"/>
              </a:rPr>
              <a:t>Полиэстер</a:t>
            </a:r>
            <a:endParaRPr kumimoji="1" lang="en-GB" altLang="zh-CN" dirty="0">
              <a:solidFill>
                <a:schemeClr val="bg1">
                  <a:lumMod val="85000"/>
                  <a:lumOff val="15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2" name="Параллелограмм 11"/>
          <p:cNvSpPr/>
          <p:nvPr/>
        </p:nvSpPr>
        <p:spPr>
          <a:xfrm>
            <a:off x="1143000" y="4264653"/>
            <a:ext cx="2743200" cy="1217459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2"/>
          <p:cNvGrpSpPr/>
          <p:nvPr/>
        </p:nvGrpSpPr>
        <p:grpSpPr>
          <a:xfrm rot="6300184" flipV="1">
            <a:off x="3611860" y="3698478"/>
            <a:ext cx="918630" cy="2526362"/>
            <a:chOff x="2038528" y="4144566"/>
            <a:chExt cx="472464" cy="1413191"/>
          </a:xfrm>
        </p:grpSpPr>
        <p:sp>
          <p:nvSpPr>
            <p:cNvPr id="14" name="Полилиния 13"/>
            <p:cNvSpPr/>
            <p:nvPr/>
          </p:nvSpPr>
          <p:spPr>
            <a:xfrm>
              <a:off x="2038528" y="4144566"/>
              <a:ext cx="254995" cy="1413191"/>
            </a:xfrm>
            <a:custGeom>
              <a:avLst/>
              <a:gdLst>
                <a:gd name="connsiteX0" fmla="*/ 0 w 275772"/>
                <a:gd name="connsiteY0" fmla="*/ 1407885 h 1407885"/>
                <a:gd name="connsiteX1" fmla="*/ 145143 w 275772"/>
                <a:gd name="connsiteY1" fmla="*/ 798285 h 1407885"/>
                <a:gd name="connsiteX2" fmla="*/ 43543 w 275772"/>
                <a:gd name="connsiteY2" fmla="*/ 798285 h 1407885"/>
                <a:gd name="connsiteX3" fmla="*/ 275772 w 275772"/>
                <a:gd name="connsiteY3" fmla="*/ 0 h 1407885"/>
                <a:gd name="connsiteX0" fmla="*/ 0 w 247008"/>
                <a:gd name="connsiteY0" fmla="*/ 1414405 h 1414405"/>
                <a:gd name="connsiteX1" fmla="*/ 145143 w 247008"/>
                <a:gd name="connsiteY1" fmla="*/ 804805 h 1414405"/>
                <a:gd name="connsiteX2" fmla="*/ 43543 w 247008"/>
                <a:gd name="connsiteY2" fmla="*/ 804805 h 1414405"/>
                <a:gd name="connsiteX3" fmla="*/ 247008 w 247008"/>
                <a:gd name="connsiteY3" fmla="*/ 0 h 1414405"/>
                <a:gd name="connsiteX0" fmla="*/ 0 w 254995"/>
                <a:gd name="connsiteY0" fmla="*/ 1413191 h 1413191"/>
                <a:gd name="connsiteX1" fmla="*/ 153130 w 254995"/>
                <a:gd name="connsiteY1" fmla="*/ 804805 h 1413191"/>
                <a:gd name="connsiteX2" fmla="*/ 51530 w 254995"/>
                <a:gd name="connsiteY2" fmla="*/ 804805 h 1413191"/>
                <a:gd name="connsiteX3" fmla="*/ 254995 w 254995"/>
                <a:gd name="connsiteY3" fmla="*/ 0 h 141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995" h="1413191">
                  <a:moveTo>
                    <a:pt x="0" y="1413191"/>
                  </a:moveTo>
                  <a:lnTo>
                    <a:pt x="153130" y="804805"/>
                  </a:lnTo>
                  <a:lnTo>
                    <a:pt x="51530" y="804805"/>
                  </a:lnTo>
                  <a:lnTo>
                    <a:pt x="254995" y="0"/>
                  </a:lnTo>
                </a:path>
              </a:pathLst>
            </a:cu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193130" y="4144795"/>
              <a:ext cx="317862" cy="805824"/>
            </a:xfrm>
            <a:custGeom>
              <a:avLst/>
              <a:gdLst>
                <a:gd name="connsiteX0" fmla="*/ 0 w 333375"/>
                <a:gd name="connsiteY0" fmla="*/ 790575 h 790575"/>
                <a:gd name="connsiteX1" fmla="*/ 111919 w 333375"/>
                <a:gd name="connsiteY1" fmla="*/ 788194 h 790575"/>
                <a:gd name="connsiteX2" fmla="*/ 333375 w 333375"/>
                <a:gd name="connsiteY2" fmla="*/ 0 h 790575"/>
                <a:gd name="connsiteX0" fmla="*/ 0 w 316761"/>
                <a:gd name="connsiteY0" fmla="*/ 812437 h 812437"/>
                <a:gd name="connsiteX1" fmla="*/ 111919 w 316761"/>
                <a:gd name="connsiteY1" fmla="*/ 810056 h 812437"/>
                <a:gd name="connsiteX2" fmla="*/ 316761 w 316761"/>
                <a:gd name="connsiteY2" fmla="*/ 0 h 812437"/>
                <a:gd name="connsiteX0" fmla="*/ 0 w 311957"/>
                <a:gd name="connsiteY0" fmla="*/ 815316 h 815316"/>
                <a:gd name="connsiteX1" fmla="*/ 111919 w 311957"/>
                <a:gd name="connsiteY1" fmla="*/ 812935 h 815316"/>
                <a:gd name="connsiteX2" fmla="*/ 311957 w 311957"/>
                <a:gd name="connsiteY2" fmla="*/ 0 h 815316"/>
                <a:gd name="connsiteX0" fmla="*/ 0 w 322606"/>
                <a:gd name="connsiteY0" fmla="*/ 813698 h 813698"/>
                <a:gd name="connsiteX1" fmla="*/ 111919 w 322606"/>
                <a:gd name="connsiteY1" fmla="*/ 811317 h 813698"/>
                <a:gd name="connsiteX2" fmla="*/ 322606 w 322606"/>
                <a:gd name="connsiteY2" fmla="*/ 0 h 813698"/>
                <a:gd name="connsiteX0" fmla="*/ 0 w 310916"/>
                <a:gd name="connsiteY0" fmla="*/ 811177 h 811177"/>
                <a:gd name="connsiteX1" fmla="*/ 111919 w 310916"/>
                <a:gd name="connsiteY1" fmla="*/ 808796 h 811177"/>
                <a:gd name="connsiteX2" fmla="*/ 310916 w 310916"/>
                <a:gd name="connsiteY2" fmla="*/ 0 h 811177"/>
                <a:gd name="connsiteX0" fmla="*/ 0 w 317862"/>
                <a:gd name="connsiteY0" fmla="*/ 805824 h 805824"/>
                <a:gd name="connsiteX1" fmla="*/ 111919 w 317862"/>
                <a:gd name="connsiteY1" fmla="*/ 803443 h 805824"/>
                <a:gd name="connsiteX2" fmla="*/ 317862 w 317862"/>
                <a:gd name="connsiteY2" fmla="*/ 0 h 805824"/>
                <a:gd name="connsiteX0" fmla="*/ 0 w 317862"/>
                <a:gd name="connsiteY0" fmla="*/ 805824 h 805824"/>
                <a:gd name="connsiteX1" fmla="*/ 111919 w 317862"/>
                <a:gd name="connsiteY1" fmla="*/ 803443 h 805824"/>
                <a:gd name="connsiteX2" fmla="*/ 317862 w 317862"/>
                <a:gd name="connsiteY2" fmla="*/ 0 h 8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862" h="805824">
                  <a:moveTo>
                    <a:pt x="0" y="805824"/>
                  </a:moveTo>
                  <a:lnTo>
                    <a:pt x="111919" y="803443"/>
                  </a:lnTo>
                  <a:cubicBezTo>
                    <a:pt x="180567" y="535629"/>
                    <a:pt x="225272" y="363013"/>
                    <a:pt x="317862" y="0"/>
                  </a:cubicBezTo>
                </a:path>
              </a:pathLst>
            </a:cu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араллелограмм 15"/>
          <p:cNvSpPr/>
          <p:nvPr/>
        </p:nvSpPr>
        <p:spPr>
          <a:xfrm>
            <a:off x="1049316" y="3698462"/>
            <a:ext cx="2608284" cy="1217459"/>
          </a:xfrm>
          <a:prstGeom prst="parallelogram">
            <a:avLst/>
          </a:prstGeom>
          <a:solidFill>
            <a:srgbClr val="4BACC6">
              <a:alpha val="76863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16"/>
          <p:cNvSpPr/>
          <p:nvPr/>
        </p:nvSpPr>
        <p:spPr>
          <a:xfrm>
            <a:off x="880148" y="3129075"/>
            <a:ext cx="2608284" cy="1217459"/>
          </a:xfrm>
          <a:prstGeom prst="parallelogram">
            <a:avLst/>
          </a:prstGeom>
          <a:solidFill>
            <a:schemeClr val="accent3">
              <a:lumMod val="40000"/>
              <a:lumOff val="60000"/>
              <a:alpha val="76863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/>
          <p:cNvSpPr/>
          <p:nvPr/>
        </p:nvSpPr>
        <p:spPr>
          <a:xfrm>
            <a:off x="736132" y="2586919"/>
            <a:ext cx="2608284" cy="1217459"/>
          </a:xfrm>
          <a:prstGeom prst="parallelogram">
            <a:avLst/>
          </a:prstGeom>
          <a:solidFill>
            <a:schemeClr val="bg1">
              <a:alpha val="76863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592116" y="2060691"/>
            <a:ext cx="2608284" cy="1217459"/>
          </a:xfrm>
          <a:prstGeom prst="parallelogram">
            <a:avLst/>
          </a:prstGeom>
          <a:solidFill>
            <a:srgbClr val="878A8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019800" y="45821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Запрограммированный драйвер</a:t>
            </a:r>
            <a:endParaRPr lang="ru-RU" sz="1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10200" y="4648200"/>
            <a:ext cx="533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6" grpId="0" animBg="1"/>
      <p:bldP spid="17" grpId="0" animBg="1"/>
      <p:bldP spid="18" grpId="0" animBg="1"/>
      <p:bldP spid="20" grpId="0" animBg="1"/>
      <p:bldP spid="19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7800"/>
            <a:ext cx="228600" cy="472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ПРЕИМУЩЕСТВА ЖИВЫХ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ПАНЕЛЕЙ</a:t>
            </a:r>
          </a:p>
          <a:p>
            <a:endParaRPr lang="ru-RU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</a:t>
            </a: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Плоский источник света толщиной 200мкм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Толщина всей конструкции 0,25-0,45мм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Малый вес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Высокая однородность свечения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Возможность программирования до 24 </a:t>
            </a:r>
            <a:r>
              <a:rPr lang="ru-RU" kern="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светоэлементов</a:t>
            </a:r>
            <a:endParaRPr lang="ru-RU" kern="0" dirty="0" smtClean="0">
              <a:solidFill>
                <a:schemeClr val="bg1">
                  <a:lumMod val="85000"/>
                  <a:lumOff val="15000"/>
                </a:schemeClr>
              </a:solidFill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Высокая яркость (</a:t>
            </a:r>
            <a:r>
              <a:rPr lang="ru-RU" kern="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световидимость</a:t>
            </a: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до 4км)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Широкие возможности программирования динамики и анимации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Холодный источник света без УФ излучения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Низкое энергопотребление (3 мВт/см²)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Высококачественная печать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Гибкость</a:t>
            </a:r>
            <a:r>
              <a:rPr lang="en-US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</a:t>
            </a:r>
            <a:endParaRPr lang="ru-RU" kern="0" dirty="0" smtClean="0">
              <a:solidFill>
                <a:schemeClr val="bg1">
                  <a:lumMod val="85000"/>
                  <a:lumOff val="15000"/>
                </a:schemeClr>
              </a:solidFill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Высокая стойкость к вибрациям и ударам</a:t>
            </a: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Безопасность и </a:t>
            </a:r>
            <a:r>
              <a:rPr lang="ru-RU" kern="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экологичность</a:t>
            </a:r>
            <a:endParaRPr lang="ru-RU" kern="0" dirty="0" smtClean="0">
              <a:solidFill>
                <a:schemeClr val="bg1">
                  <a:lumMod val="85000"/>
                  <a:lumOff val="15000"/>
                </a:schemeClr>
              </a:solidFill>
              <a:latin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Высокое качество (соответствие высочайшим международным стандартам качества ISO9001:2000)</a:t>
            </a:r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7800"/>
            <a:ext cx="228600" cy="4267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ЭТАПЫ РАБОТЫ</a:t>
            </a:r>
          </a:p>
          <a:p>
            <a:endParaRPr lang="ru-RU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Создание дизайна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Определение сценария анимации (создание </a:t>
            </a:r>
            <a:r>
              <a:rPr lang="en-US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GIF-</a:t>
            </a: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макета)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Согласование с техническим специалистом компании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Утверждение макета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Производство штампа (образец)………………………………… 1 день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Предоставление видео работающего (динамичного) образца клиенту…………………………………………………………….. 1 день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Доставка штампа клиенту…………………………………………… 5 дней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Утверждение полученного штампа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Подписание договора на всю партию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Производство партии……………………………………………………. 3 дня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 Доставка партии </a:t>
            </a:r>
            <a:r>
              <a:rPr lang="ru-RU" sz="2000" kern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клиенту…………………………………….…. </a:t>
            </a:r>
            <a:r>
              <a:rPr lang="ru-RU" sz="2000" kern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Verdana" pitchFamily="34" charset="0"/>
              </a:rPr>
              <a:t>5-8 дней</a:t>
            </a: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7800"/>
            <a:ext cx="228600" cy="350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КОМПАНИЯ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EL-CITY</a:t>
            </a:r>
            <a:endParaRPr lang="ru-RU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это эксклюзивный представитель на российском рынке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опытные специалисты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отлаженная работа на всех этапах создания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панелей и другой </a:t>
            </a:r>
            <a:r>
              <a:rPr lang="ru-RU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промо-продукции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с применением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технологий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контроль создания на производстве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эффективная система логистики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дилерская сеть по всему миру (США, Канада, Европа, Азия)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выгодная ценовая политика и гибкая система скидок </a:t>
            </a: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7800"/>
            <a:ext cx="228600" cy="3352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38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КОМПАНИЯ </a:t>
            </a: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EL-CITY</a:t>
            </a:r>
            <a:endParaRPr lang="ru-RU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является эксклюзивным российским представителем производителя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продукции, которая уже несколько лет используется во всем мире ведущими брендами.</a:t>
            </a:r>
          </a:p>
          <a:p>
            <a:endParaRPr lang="ru-RU" sz="2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ПРИШЛО ВРЕМЯ НОВОЙ ЖИВОЙ РЕКЛАМЫ В РОССИИ!</a:t>
            </a:r>
          </a:p>
          <a:p>
            <a:endParaRPr lang="ru-RU" sz="2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Ряд исследований показал, что </a:t>
            </a:r>
            <a:r>
              <a:rPr lang="en-US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</a:t>
            </a:r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панели привлекают внимание людей в 10 раз больше, чем классические рекламные носители</a:t>
            </a:r>
          </a:p>
          <a:p>
            <a:endParaRPr lang="ru-RU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Макс\Desktop\el city\logo5 logotype white.png"/>
          <p:cNvPicPr>
            <a:picLocks noChangeAspect="1" noChangeArrowheads="1"/>
          </p:cNvPicPr>
          <p:nvPr/>
        </p:nvPicPr>
        <p:blipFill>
          <a:blip r:embed="rId2" cstate="print"/>
          <a:srcRect l="24368" b="30730"/>
          <a:stretch>
            <a:fillRect/>
          </a:stretch>
        </p:blipFill>
        <p:spPr bwMode="auto">
          <a:xfrm>
            <a:off x="228600" y="-609600"/>
            <a:ext cx="9455151" cy="27976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35052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ПРИМЕРЫ РАБОТ</a:t>
            </a:r>
          </a:p>
          <a:p>
            <a:pPr algn="ctr"/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компании 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EL-City 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 иностранных коллег </a:t>
            </a:r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468</Words>
  <Application>Microsoft Office PowerPoint</Application>
  <PresentationFormat>Экран (4:3)</PresentationFormat>
  <Paragraphs>78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Сергей</cp:lastModifiedBy>
  <cp:revision>49</cp:revision>
  <dcterms:created xsi:type="dcterms:W3CDTF">2013-09-01T19:07:18Z</dcterms:created>
  <dcterms:modified xsi:type="dcterms:W3CDTF">2013-11-14T19:48:46Z</dcterms:modified>
</cp:coreProperties>
</file>